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5143500" cx="9144000"/>
  <p:notesSz cx="6858000" cy="9144000"/>
  <p:embeddedFontLst>
    <p:embeddedFont>
      <p:font typeface="Proxima Nova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eveline vlassenroot"/>
  <p:cmAuthor clrIdx="1" id="1" initials="" lastIdx="2" name="Mat Vc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C5DDF9-1279-4E56-B5FF-75CC37CDC99B}">
  <a:tblStyle styleId="{87C5DDF9-1279-4E56-B5FF-75CC37CDC9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FCED757-D45C-473D-8EAA-193654BC0294}" styleName="Table_1">
    <a:wholeTbl>
      <a:tcTxStyle b="off" i="off">
        <a:font>
          <a:latin typeface="Calibri"/>
          <a:ea typeface="Calibri"/>
          <a:cs typeface="Calibri"/>
        </a:font>
        <a:srgbClr val="373636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CE6"/>
          </a:solidFill>
        </a:fill>
      </a:tcStyle>
    </a:wholeTbl>
    <a:band1H>
      <a:tcTxStyle b="off" i="off"/>
      <a:tcStyle>
        <a:fill>
          <a:solidFill>
            <a:srgbClr val="FFF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FFAC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FFF20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FFF2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200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200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ProximaNova-bold.fntdata"/><Relationship Id="rId32" Type="http://schemas.openxmlformats.org/officeDocument/2006/relationships/slide" Target="slides/slide25.xml"/><Relationship Id="rId76" Type="http://schemas.openxmlformats.org/officeDocument/2006/relationships/font" Target="fonts/ProximaNova-regular.fntdata"/><Relationship Id="rId35" Type="http://schemas.openxmlformats.org/officeDocument/2006/relationships/slide" Target="slides/slide28.xml"/><Relationship Id="rId79" Type="http://schemas.openxmlformats.org/officeDocument/2006/relationships/font" Target="fonts/ProximaNova-boldItalic.fntdata"/><Relationship Id="rId34" Type="http://schemas.openxmlformats.org/officeDocument/2006/relationships/slide" Target="slides/slide27.xml"/><Relationship Id="rId78" Type="http://schemas.openxmlformats.org/officeDocument/2006/relationships/font" Target="fonts/ProximaNova-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9-10T11:53:03.372">
    <p:pos x="6000" y="0"/>
    <p:text>@raf.buyle@gmail.com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9-10T11:49:28.697">
    <p:pos x="6000" y="0"/>
    <p:text>Marc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09-10T11:57:36.273">
    <p:pos x="6000" y="0"/>
    <p:text>Dwight</p:text>
  </p:cm>
  <p:cm authorId="1" idx="1" dt="2020-09-10T11:57:36.273">
    <p:pos x="6000" y="0"/>
    <p:text>verwijzen naar filmpje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0-09-10T12:00:26.796">
    <p:pos x="316" y="106"/>
    <p:text>Eveline</p:text>
  </p:cm>
  <p:cm authorId="0" idx="4" dt="2020-09-10T12:00:24.352">
    <p:pos x="6000" y="0"/>
    <p:text>Eveline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0-09-10T12:07:11.495">
    <p:pos x="316" y="692"/>
    <p:text>If extra group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0-06-25T10:58:49.117">
    <p:pos x="316" y="106"/>
    <p:text>Inkorten door bv. stap 1 weg te laten en zelf de use case Sinterklaas uit te schrijven?</p:text>
  </p:cm>
  <p:cm authorId="0" idx="7" dt="2020-08-13T08:13:38.455">
    <p:pos x="316" y="206"/>
    <p:text>Stap 1, stap 5 en stap 6 plenair behandelen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0-09-10T12:25:16.834">
    <p:pos x="6000" y="0"/>
    <p:text>URI's toevoegen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745dcd1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745dcd1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745dcd1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745dcd1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745dcd129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9745dcd129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745dcd1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745dcd1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745dcd12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745dcd12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745dcd129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745dcd129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745dcd12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745dcd12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745dcd12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745dcd12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745dcd129_0_3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9745dcd12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1" name="Google Shape;301;g9745dcd129_0_37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745dcd12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745dcd12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745dcd12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745dcd1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7d895ed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7d895ed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7d895ed6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7d895ed6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7d895ed6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7d895ed6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7d895ed64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7d895ed64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7d895ed64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7d895ed6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Uitleggen dat als URI’s we ook konden gekozen hebben voor ISBN nummers omdat die over gans de wereld een boek uniek identificeren, maar dat die niet dereferencieerbaar zijn.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gebruiken daarom de kracht van het Web en kiezen voor URL’s als URI’s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7d895ed64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7d895ed64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7d895ed64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7d895ed64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7d895ed6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7d895ed6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gif?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82c3149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82c3149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gif?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d895ed6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d895ed6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d895ed6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d895ed6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745dcd129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9745dcd12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82c31491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82c3149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 add clip of SHACL validator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745dcd12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9745dcd12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745dcd129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9745dcd129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a15cf123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8a15cf123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a15cf1235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g8a15cf1235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a15cf123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8a15cf123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Case beantwoord een prangend probleem uit de organisatie.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9745dcd129_0_6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9745dcd129_0_6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Move nog toevoegen</a:t>
            </a:r>
            <a:endParaRPr/>
          </a:p>
        </p:txBody>
      </p:sp>
      <p:sp>
        <p:nvSpPr>
          <p:cNvPr id="506" name="Google Shape;506;g9745dcd129_0_6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a15cf1235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22" name="Google Shape;522;g8a15cf1235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a15cf123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8a15cf123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a15cf1235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52" name="Google Shape;552;g8a15cf1235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907d97ecd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9" name="Google Shape;569;g907d97ecd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a15cf1235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6" name="Google Shape;576;g8a15cf1235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a15cf123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g8a15cf123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a15cf1235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g8a15cf1235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a15cf1235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98" name="Google Shape;598;g8a15cf1235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a15cf1235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5" name="Google Shape;615;g8a15cf1235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8a15cf1235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8a15cf1235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a15cf1235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31" name="Google Shape;631;g8a15cf1235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a15cf1235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8" name="Google Shape;648;g8a15cf1235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a15cf1235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6" name="Google Shape;656;g8a15cf1235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a15cf1235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4" name="Google Shape;664;g8a15cf1235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a15cf1235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2" name="Google Shape;672;g8a15cf1235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a15cf1235_2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80" name="Google Shape;680;g8a15cf1235_2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a15cf1235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7" name="Google Shape;697;g8a15cf1235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8a15cf1235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5" name="Google Shape;705;g8a15cf1235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a15cf12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8a15cf12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a15cf1235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g8a15cf1235_2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a15cf1235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1" name="Google Shape;721;g8a15cf1235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a15cf1235_2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29" name="Google Shape;729;g8a15cf1235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a15cf1235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6" name="Google Shape;746;g8a15cf1235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a15cf1235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4" name="Google Shape;754;g8a15cf1235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a15cf1235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3" name="Google Shape;773;g8a15cf1235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745dcd129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745dcd129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8a15cf123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8a15cf123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8a15cf1235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8a15cf1235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a15cf12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8a15cf123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745dcd1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g9745dcd1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745dcd1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9745dcd1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gif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dia">
  <p:cSld name="1_Titeldia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288000" y="216000"/>
            <a:ext cx="8553600" cy="4699125"/>
            <a:chOff x="288000" y="288000"/>
            <a:chExt cx="8553600" cy="6265500"/>
          </a:xfrm>
        </p:grpSpPr>
        <p:sp>
          <p:nvSpPr>
            <p:cNvPr id="13" name="Google Shape;13;p2"/>
            <p:cNvSpPr/>
            <p:nvPr/>
          </p:nvSpPr>
          <p:spPr>
            <a:xfrm>
              <a:off x="288000" y="288000"/>
              <a:ext cx="6768000" cy="626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56000" y="288000"/>
              <a:ext cx="1785600" cy="6264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576000" y="1890000"/>
            <a:ext cx="7070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88600" y="3131025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504001" y="3786629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i="0" sz="17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000" y="432000"/>
            <a:ext cx="1851225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62" name="Google Shape;6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>
  <p:cSld name="Titel en 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57200" y="69058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6553200" y="4767263"/>
            <a:ext cx="2133600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kel Titel">
  <p:cSld name="Enkel Titel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dubbele Inhoud">
  <p:cSld name="Titel en dubbele Inhoud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28650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7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653116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3433" l="763" r="6439" t="1399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hyperlink" Target="http://data.vlaanderen.be/ns/" TargetMode="External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5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3.xml"/><Relationship Id="rId4" Type="http://schemas.openxmlformats.org/officeDocument/2006/relationships/image" Target="../media/image26.png"/><Relationship Id="rId5" Type="http://schemas.openxmlformats.org/officeDocument/2006/relationships/hyperlink" Target="https://www.itb.ec.europa.eu/docs/guides/latest/validatingRDF/index.html" TargetMode="External"/><Relationship Id="rId6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4.xml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5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6.xml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hyperlink" Target="https://app.klaxoon.com/animate/brainstorm/UKFZVJE" TargetMode="External"/><Relationship Id="rId5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youtube.com/watch?v=KXZ2tuOqYas" TargetMode="External"/><Relationship Id="rId4" Type="http://schemas.openxmlformats.org/officeDocument/2006/relationships/image" Target="../media/image36.jpg"/><Relationship Id="rId5" Type="http://schemas.openxmlformats.org/officeDocument/2006/relationships/hyperlink" Target="http://www.youtube.com/watch?v=aLOWUVXQAmc" TargetMode="External"/><Relationship Id="rId6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comments" Target="../comments/comment7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4294967295" type="ctrTitle"/>
          </p:nvPr>
        </p:nvSpPr>
        <p:spPr>
          <a:xfrm>
            <a:off x="576000" y="1890000"/>
            <a:ext cx="7070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ICEG Interoperability Training</a:t>
            </a:r>
            <a:endParaRPr/>
          </a:p>
        </p:txBody>
      </p:sp>
      <p:sp>
        <p:nvSpPr>
          <p:cNvPr id="102" name="Google Shape;102;p18"/>
          <p:cNvSpPr txBox="1"/>
          <p:nvPr>
            <p:ph idx="4294967295" type="subTitle"/>
          </p:nvPr>
        </p:nvSpPr>
        <p:spPr>
          <a:xfrm>
            <a:off x="588600" y="3131025"/>
            <a:ext cx="49833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rPr b="1" lang="en-US" sz="2400"/>
              <a:t>MS Teams </a:t>
            </a:r>
            <a:r>
              <a:rPr b="1" lang="en-US" sz="2400"/>
              <a:t>(120min)</a:t>
            </a:r>
            <a:endParaRPr b="1" sz="24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t/>
            </a:r>
            <a:endParaRPr sz="15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rPr lang="en-US" sz="2400"/>
              <a:t>4</a:t>
            </a:r>
            <a:r>
              <a:rPr lang="en-US" sz="2400"/>
              <a:t> december 2020 </a:t>
            </a:r>
            <a:endParaRPr sz="24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rPr lang="en-US" sz="2400"/>
              <a:t>#beinterop</a:t>
            </a:r>
            <a:endParaRPr sz="24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t/>
            </a:r>
            <a:endParaRPr sz="155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035900" y="3326250"/>
            <a:ext cx="2287818" cy="1070874"/>
          </a:xfrm>
          <a:prstGeom prst="irregularSeal2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start </a:t>
            </a:r>
            <a:r>
              <a:rPr b="1" lang="en-US" sz="1600">
                <a:latin typeface="Proxima Nova"/>
                <a:ea typeface="Proxima Nova"/>
                <a:cs typeface="Proxima Nova"/>
                <a:sym typeface="Proxima Nova"/>
              </a:rPr>
              <a:t>at 10:00</a:t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Interoperabiliteit: 4 niveaus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2239113" y="21006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Organisationele 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interoperabiliteit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2239113" y="27234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Semantische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 interoperabiliteit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2239113" y="33462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Technische interoperabiliteit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2239113" y="14778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Legale 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interoperabiliteit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6" name="Google Shape;176;p2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6470575" y="625375"/>
            <a:ext cx="2378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verwijst naar gealigneerde wetgeving tussen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verschillende organisaties en beleidsdomeinen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6765525" y="2159025"/>
            <a:ext cx="2378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afstemmen van businessprocessen tussen verschillende administraties en beleidsdomeinen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392200" y="2473350"/>
            <a:ext cx="1568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focust 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de betekenis van data-elementen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091575" y="3983425"/>
            <a:ext cx="222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heeft betrekking tot 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verschillende protocollen, formaten en interfaces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2" name="Google Shape;182;p27"/>
          <p:cNvCxnSpPr>
            <a:stCxn id="174" idx="2"/>
            <a:endCxn id="181" idx="1"/>
          </p:cNvCxnSpPr>
          <p:nvPr/>
        </p:nvCxnSpPr>
        <p:spPr>
          <a:xfrm flipH="1" rot="-5400000">
            <a:off x="4705263" y="3006900"/>
            <a:ext cx="727500" cy="20451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7"/>
          <p:cNvCxnSpPr>
            <a:stCxn id="172" idx="3"/>
            <a:endCxn id="179" idx="1"/>
          </p:cNvCxnSpPr>
          <p:nvPr/>
        </p:nvCxnSpPr>
        <p:spPr>
          <a:xfrm>
            <a:off x="5853813" y="2260350"/>
            <a:ext cx="911700" cy="3084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7"/>
          <p:cNvCxnSpPr>
            <a:stCxn id="175" idx="3"/>
            <a:endCxn id="178" idx="1"/>
          </p:cNvCxnSpPr>
          <p:nvPr/>
        </p:nvCxnSpPr>
        <p:spPr>
          <a:xfrm flipH="1" rot="10800000">
            <a:off x="5853813" y="1035150"/>
            <a:ext cx="616800" cy="6024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7"/>
          <p:cNvCxnSpPr>
            <a:stCxn id="173" idx="1"/>
            <a:endCxn id="180" idx="3"/>
          </p:cNvCxnSpPr>
          <p:nvPr/>
        </p:nvCxnSpPr>
        <p:spPr>
          <a:xfrm flipH="1">
            <a:off x="1960713" y="2883150"/>
            <a:ext cx="278400" cy="600"/>
          </a:xfrm>
          <a:prstGeom prst="curvedConnector3">
            <a:avLst>
              <a:gd fmla="val 5002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25" y="919500"/>
            <a:ext cx="7073938" cy="390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Semantische interoperabiliteit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2" name="Google Shape;192;p2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374" y="1045776"/>
            <a:ext cx="4993733" cy="22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7939" y="2167988"/>
            <a:ext cx="4384160" cy="231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44375" y="4561650"/>
            <a:ext cx="3498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700" u="sng" cap="none" strike="noStrike">
                <a:solidFill>
                  <a:srgbClr val="373636"/>
                </a:solidFill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https://data.vlaanderen.be/ns/</a:t>
            </a:r>
            <a:r>
              <a:rPr b="1" i="0" lang="en-US" sz="1700" u="none" cap="none" strike="noStrike">
                <a:solidFill>
                  <a:srgbClr val="373636"/>
                </a:solidFill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600" u="none" cap="none" strike="noStrike">
              <a:solidFill>
                <a:srgbClr val="000000"/>
              </a:solidFill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Semantische interoperabiliteit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2" name="Google Shape;202;p2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3" name="Google Shape;2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6693900" y="894838"/>
            <a:ext cx="2450100" cy="29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Voorbeelden vocabularia: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Persoon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Adres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Organisatie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Dienst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Besluit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Bestuur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Mandaat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Melding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Notificatie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Subsidie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Toestemming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Dienst-Transactie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Weg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Wetgeving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Gebouw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Openbaar Domein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Mobiliteit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Logies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0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10" name="Google Shape;210;p30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30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 flipH="1">
            <a:off x="938737" y="31139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30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0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0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fbeeldingsresultaat voor linked Data" id="216" name="Google Shape;216;p30"/>
          <p:cNvPicPr preferRelativeResize="0"/>
          <p:nvPr/>
        </p:nvPicPr>
        <p:blipFill rotWithShape="1">
          <a:blip r:embed="rId4">
            <a:alphaModFix/>
          </a:blip>
          <a:srcRect b="0" l="0" r="0" t="16338"/>
          <a:stretch/>
        </p:blipFill>
        <p:spPr>
          <a:xfrm>
            <a:off x="1424472" y="842275"/>
            <a:ext cx="3277610" cy="2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b="1" sz="2400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8" name="Google Shape;218;p3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" name="Google Shape;2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1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25" name="Google Shape;225;p31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1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31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b="1"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31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" name="Google Shape;229;p31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31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b="1" sz="2400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2" name="Google Shape;232;p3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787259" y="16249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235" name="Google Shape;235;p31"/>
          <p:cNvCxnSpPr>
            <a:stCxn id="234" idx="3"/>
          </p:cNvCxnSpPr>
          <p:nvPr/>
        </p:nvCxnSpPr>
        <p:spPr>
          <a:xfrm>
            <a:off x="5187959" y="1770649"/>
            <a:ext cx="1923600" cy="160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36" name="Google Shape;236;p31"/>
          <p:cNvSpPr txBox="1"/>
          <p:nvPr/>
        </p:nvSpPr>
        <p:spPr>
          <a:xfrm>
            <a:off x="6016870" y="3215924"/>
            <a:ext cx="2959200" cy="433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b="0" i="0" lang="en-US" sz="1108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b="0" i="0" lang="en-US" sz="1108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5">
            <a:alphaModFix/>
          </a:blip>
          <a:srcRect b="6578" l="34074" r="35065" t="20646"/>
          <a:stretch/>
        </p:blipFill>
        <p:spPr>
          <a:xfrm>
            <a:off x="1474814" y="2004262"/>
            <a:ext cx="1108891" cy="14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1474" y="2042344"/>
            <a:ext cx="1680531" cy="1394876"/>
          </a:xfrm>
          <a:prstGeom prst="rect">
            <a:avLst/>
          </a:prstGeom>
          <a:solidFill>
            <a:srgbClr val="FFFFFF"/>
          </a:solidFill>
          <a:ln cap="sq" cmpd="sng" w="381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2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44" name="Google Shape;244;p32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32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32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32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b="1"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8" name="Google Shape;248;p32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32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b="1" sz="2400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1" name="Google Shape;251;p3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/>
        </p:nvSpPr>
        <p:spPr>
          <a:xfrm>
            <a:off x="787259" y="20821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pic>
        <p:nvPicPr>
          <p:cNvPr descr="HttpRequester" id="254" name="Google Shape;25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1784" y="2846999"/>
            <a:ext cx="3497600" cy="2227975"/>
          </a:xfrm>
          <a:prstGeom prst="rect">
            <a:avLst/>
          </a:prstGeom>
          <a:solidFill>
            <a:srgbClr val="FFFFFF"/>
          </a:solidFill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876" y="2854376"/>
            <a:ext cx="2520098" cy="1960605"/>
          </a:xfrm>
          <a:prstGeom prst="rect">
            <a:avLst/>
          </a:prstGeom>
          <a:solidFill>
            <a:srgbClr val="FFFFFF"/>
          </a:solidFill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56" name="Google Shape;256;p32"/>
          <p:cNvSpPr/>
          <p:nvPr/>
        </p:nvSpPr>
        <p:spPr>
          <a:xfrm rot="2103566">
            <a:off x="1852951" y="2426245"/>
            <a:ext cx="167123" cy="37536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37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t/>
            </a:r>
            <a:endParaRPr b="0" i="0" sz="12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/>
          <p:nvPr/>
        </p:nvSpPr>
        <p:spPr>
          <a:xfrm rot="-1517278">
            <a:off x="3569848" y="2424136"/>
            <a:ext cx="168552" cy="37225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37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t/>
            </a:r>
            <a:endParaRPr b="0" i="0" sz="12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929225" y="4783175"/>
            <a:ext cx="14391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Mensleesbaar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4282025" y="4783175"/>
            <a:ext cx="1734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Computerleesbaar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3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65" name="Google Shape;265;p33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33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33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33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3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3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b="1" sz="2400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2" name="Google Shape;272;p3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457363" y="2750357"/>
            <a:ext cx="38163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http://data.vlaanderen.be/ns/adres</a:t>
            </a:r>
            <a:endParaRPr/>
          </a:p>
        </p:txBody>
      </p:sp>
      <p:sp>
        <p:nvSpPr>
          <p:cNvPr id="275" name="Google Shape;275;p33"/>
          <p:cNvSpPr txBox="1"/>
          <p:nvPr/>
        </p:nvSpPr>
        <p:spPr>
          <a:xfrm>
            <a:off x="1260033" y="3203002"/>
            <a:ext cx="42069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https://www.w3.org/ns/locn#adminUnitL2</a:t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 rotWithShape="1">
          <a:blip r:embed="rId5">
            <a:alphaModFix/>
          </a:blip>
          <a:srcRect b="3314" l="5014" r="5113" t="5135"/>
          <a:stretch/>
        </p:blipFill>
        <p:spPr>
          <a:xfrm>
            <a:off x="5466925" y="1515048"/>
            <a:ext cx="3509300" cy="298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4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82" name="Google Shape;282;p34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34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34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Persistente Identificatoren: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34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Dereferencieerbare HTTP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6" name="Google Shape;286;p34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4"/>
          <p:cNvSpPr/>
          <p:nvPr/>
        </p:nvSpPr>
        <p:spPr>
          <a:xfrm flipH="1">
            <a:off x="938737" y="2498307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Technische interoperabiliteit: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Het web als blauwdruk</a:t>
            </a:r>
            <a:endParaRPr b="1" sz="2400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9" name="Google Shape;289;p3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704794" y="4105263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292" name="Google Shape;292;p34"/>
          <p:cNvCxnSpPr>
            <a:stCxn id="291" idx="3"/>
          </p:cNvCxnSpPr>
          <p:nvPr/>
        </p:nvCxnSpPr>
        <p:spPr>
          <a:xfrm flipH="1" rot="10800000">
            <a:off x="5105494" y="3220113"/>
            <a:ext cx="1914000" cy="1030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93" name="Google Shape;293;p34"/>
          <p:cNvSpPr txBox="1"/>
          <p:nvPr/>
        </p:nvSpPr>
        <p:spPr>
          <a:xfrm>
            <a:off x="670836" y="3071125"/>
            <a:ext cx="45006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data.vlaanderen.be/id/organisatie/OVO002949</a:t>
            </a:r>
            <a:endParaRPr/>
          </a:p>
        </p:txBody>
      </p:sp>
      <p:cxnSp>
        <p:nvCxnSpPr>
          <p:cNvPr id="294" name="Google Shape;294;p34"/>
          <p:cNvCxnSpPr>
            <a:stCxn id="293" idx="3"/>
          </p:cNvCxnSpPr>
          <p:nvPr/>
        </p:nvCxnSpPr>
        <p:spPr>
          <a:xfrm flipH="1" rot="10800000">
            <a:off x="5171436" y="2252575"/>
            <a:ext cx="1764600" cy="964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95" name="Google Shape;295;p34"/>
          <p:cNvSpPr/>
          <p:nvPr/>
        </p:nvSpPr>
        <p:spPr>
          <a:xfrm>
            <a:off x="804875" y="3406675"/>
            <a:ext cx="218400" cy="636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37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t/>
            </a:r>
            <a:endParaRPr b="0" i="0" sz="12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1632600" y="4517250"/>
            <a:ext cx="3311400" cy="44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 sz="1200"/>
          </a:p>
        </p:txBody>
      </p:sp>
      <p:sp>
        <p:nvSpPr>
          <p:cNvPr id="297" name="Google Shape;297;p34"/>
          <p:cNvSpPr txBox="1"/>
          <p:nvPr/>
        </p:nvSpPr>
        <p:spPr>
          <a:xfrm>
            <a:off x="1655559" y="3455290"/>
            <a:ext cx="3265500" cy="2913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Agentschap Informatie Vlaanderen</a:t>
            </a:r>
            <a:endParaRPr i="0" sz="12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/>
        </p:nvSpPr>
        <p:spPr>
          <a:xfrm>
            <a:off x="1534143" y="1471027"/>
            <a:ext cx="3322200" cy="292500"/>
          </a:xfrm>
          <a:prstGeom prst="rect">
            <a:avLst/>
          </a:prstGeom>
          <a:noFill/>
          <a:ln cap="flat" cmpd="sng" w="9525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Identificator 2132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75" y="1290178"/>
            <a:ext cx="1054514" cy="6386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35"/>
          <p:cNvCxnSpPr>
            <a:stCxn id="303" idx="3"/>
            <a:endCxn id="304" idx="1"/>
          </p:cNvCxnSpPr>
          <p:nvPr/>
        </p:nvCxnSpPr>
        <p:spPr>
          <a:xfrm flipH="1" rot="10800000">
            <a:off x="4856343" y="1609477"/>
            <a:ext cx="1601700" cy="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Document" id="306" name="Google Shape;30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8165" y="3475760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5"/>
          <p:cNvGrpSpPr/>
          <p:nvPr/>
        </p:nvGrpSpPr>
        <p:grpSpPr>
          <a:xfrm>
            <a:off x="5003965" y="1928660"/>
            <a:ext cx="3347461" cy="2808974"/>
            <a:chOff x="5528955" y="2571549"/>
            <a:chExt cx="4463281" cy="3745298"/>
          </a:xfrm>
        </p:grpSpPr>
        <p:cxnSp>
          <p:nvCxnSpPr>
            <p:cNvPr id="308" name="Google Shape;308;p35"/>
            <p:cNvCxnSpPr>
              <a:stCxn id="306" idx="3"/>
              <a:endCxn id="304" idx="2"/>
            </p:cNvCxnSpPr>
            <p:nvPr/>
          </p:nvCxnSpPr>
          <p:spPr>
            <a:xfrm flipH="1" rot="10800000">
              <a:off x="5528955" y="2571549"/>
              <a:ext cx="2641500" cy="2520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309" name="Google Shape;309;p35"/>
            <p:cNvGrpSpPr/>
            <p:nvPr/>
          </p:nvGrpSpPr>
          <p:grpSpPr>
            <a:xfrm>
              <a:off x="5595115" y="2741246"/>
              <a:ext cx="4397121" cy="3575601"/>
              <a:chOff x="5595115" y="2741246"/>
              <a:chExt cx="4397121" cy="3575601"/>
            </a:xfrm>
          </p:grpSpPr>
          <p:sp>
            <p:nvSpPr>
              <p:cNvPr id="310" name="Google Shape;310;p35"/>
              <p:cNvSpPr txBox="1"/>
              <p:nvPr/>
            </p:nvSpPr>
            <p:spPr>
              <a:xfrm rot="-2665129">
                <a:off x="5361097" y="3592987"/>
                <a:ext cx="2593235" cy="389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By taking over all the data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5"/>
              <p:cNvSpPr txBox="1"/>
              <p:nvPr/>
            </p:nvSpPr>
            <p:spPr>
              <a:xfrm>
                <a:off x="6331936" y="4326647"/>
                <a:ext cx="3660300" cy="199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{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“buildingName”: “VAC GENT”,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“buildingYear”: “2010”,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“E-level” : “50”,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“address”: “Maria Hendrikaplein 90”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}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2" name="Google Shape;312;p35"/>
          <p:cNvGrpSpPr/>
          <p:nvPr/>
        </p:nvGrpSpPr>
        <p:grpSpPr>
          <a:xfrm>
            <a:off x="3195190" y="1763735"/>
            <a:ext cx="1122975" cy="2054925"/>
            <a:chOff x="3117253" y="2351646"/>
            <a:chExt cx="1497300" cy="2739900"/>
          </a:xfrm>
        </p:grpSpPr>
        <p:cxnSp>
          <p:nvCxnSpPr>
            <p:cNvPr id="313" name="Google Shape;313;p35"/>
            <p:cNvCxnSpPr>
              <a:stCxn id="306" idx="1"/>
              <a:endCxn id="303" idx="2"/>
            </p:cNvCxnSpPr>
            <p:nvPr/>
          </p:nvCxnSpPr>
          <p:spPr>
            <a:xfrm rot="10800000">
              <a:off x="3117253" y="2351646"/>
              <a:ext cx="1497300" cy="2739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14" name="Google Shape;314;p35"/>
            <p:cNvSpPr txBox="1"/>
            <p:nvPr/>
          </p:nvSpPr>
          <p:spPr>
            <a:xfrm rot="3675207">
              <a:off x="2733181" y="3636732"/>
              <a:ext cx="2157043" cy="389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373636"/>
                  </a:solidFill>
                  <a:latin typeface="Calibri"/>
                  <a:ea typeface="Calibri"/>
                  <a:cs typeface="Calibri"/>
                  <a:sym typeface="Calibri"/>
                </a:rPr>
                <a:t>By saving a reference</a:t>
              </a:r>
              <a:endParaRPr b="0" i="0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35"/>
          <p:cNvGrpSpPr/>
          <p:nvPr/>
        </p:nvGrpSpPr>
        <p:grpSpPr>
          <a:xfrm>
            <a:off x="1932301" y="4833298"/>
            <a:ext cx="5492501" cy="312981"/>
            <a:chOff x="1930400" y="6268183"/>
            <a:chExt cx="7323334" cy="417308"/>
          </a:xfrm>
        </p:grpSpPr>
        <p:cxnSp>
          <p:nvCxnSpPr>
            <p:cNvPr id="316" name="Google Shape;316;p35"/>
            <p:cNvCxnSpPr/>
            <p:nvPr/>
          </p:nvCxnSpPr>
          <p:spPr>
            <a:xfrm>
              <a:off x="1930400" y="6357076"/>
              <a:ext cx="6943200" cy="0"/>
            </a:xfrm>
            <a:prstGeom prst="straightConnector1">
              <a:avLst/>
            </a:prstGeom>
            <a:noFill/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17" name="Google Shape;317;p35"/>
            <p:cNvSpPr/>
            <p:nvPr/>
          </p:nvSpPr>
          <p:spPr>
            <a:xfrm>
              <a:off x="2308225" y="6268183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4178300" y="6268895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5959475" y="6268183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8275805" y="6268183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5"/>
            <p:cNvSpPr txBox="1"/>
            <p:nvPr/>
          </p:nvSpPr>
          <p:spPr>
            <a:xfrm>
              <a:off x="8592834" y="6295491"/>
              <a:ext cx="660900" cy="3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35"/>
          <p:cNvSpPr txBox="1"/>
          <p:nvPr/>
        </p:nvSpPr>
        <p:spPr>
          <a:xfrm>
            <a:off x="1534143" y="1469108"/>
            <a:ext cx="3322200" cy="292500"/>
          </a:xfrm>
          <a:prstGeom prst="rect">
            <a:avLst/>
          </a:prstGeom>
          <a:noFill/>
          <a:ln cap="flat" cmpd="sng" w="9525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VO:Gebouw:2132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1534143" y="1471380"/>
            <a:ext cx="3322200" cy="292500"/>
          </a:xfrm>
          <a:prstGeom prst="rect">
            <a:avLst/>
          </a:prstGeom>
          <a:noFill/>
          <a:ln cap="flat" cmpd="sng" w="9525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https://data.vlaanderen.be/id/gebouw/2132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Technische interoperabiliteit: URI’s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5" name="Google Shape;325;p3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6" name="Google Shape;32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Schaalbaar proces voor het aanmelden, ontwikkelen, wijzigen en uitfaseren van datastandaarden.</a:t>
            </a:r>
            <a:endParaRPr/>
          </a:p>
        </p:txBody>
      </p:sp>
      <p:cxnSp>
        <p:nvCxnSpPr>
          <p:cNvPr id="332" name="Google Shape;332;p3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36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Governance: ICEG proces en methode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291263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/>
              <a:t>Agreements</a:t>
            </a:r>
            <a:endParaRPr/>
          </a:p>
        </p:txBody>
      </p:sp>
      <p:sp>
        <p:nvSpPr>
          <p:cNvPr id="109" name="Google Shape;109;p19"/>
          <p:cNvSpPr txBox="1"/>
          <p:nvPr>
            <p:ph idx="4294967295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63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80"/>
              <a:buChar char="•"/>
            </a:pPr>
            <a:r>
              <a:rPr lang="en-US" sz="2000"/>
              <a:t>Audience is </a:t>
            </a:r>
            <a:r>
              <a:rPr b="1" lang="en-US" sz="2000"/>
              <a:t>muted</a:t>
            </a:r>
            <a:r>
              <a:rPr lang="en-US" sz="2000"/>
              <a:t> and webcam is </a:t>
            </a:r>
            <a:r>
              <a:rPr b="1" lang="en-US" sz="2000"/>
              <a:t>turned off</a:t>
            </a:r>
            <a:r>
              <a:rPr lang="en-US" sz="2000"/>
              <a:t>.</a:t>
            </a:r>
            <a:endParaRPr sz="2000"/>
          </a:p>
          <a:p>
            <a:pPr indent="-34163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80"/>
              <a:buChar char="•"/>
            </a:pPr>
            <a:r>
              <a:rPr lang="en-US" sz="2000"/>
              <a:t>Questions, comments or suggestions can be shared via the </a:t>
            </a:r>
            <a:r>
              <a:rPr b="1" lang="en-US" sz="2000"/>
              <a:t>chat function</a:t>
            </a:r>
            <a:r>
              <a:rPr lang="en-US" sz="2000"/>
              <a:t> of MS Teams.</a:t>
            </a:r>
            <a:endParaRPr sz="2000"/>
          </a:p>
          <a:p>
            <a:pPr indent="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→	Interaction is encouraged! </a:t>
            </a:r>
            <a:endParaRPr sz="1400"/>
          </a:p>
          <a:p>
            <a:pPr indent="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	+1 of -1</a:t>
            </a:r>
            <a:endParaRPr sz="1400"/>
          </a:p>
          <a:p>
            <a:pPr indent="-34163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80"/>
              <a:buChar char="•"/>
            </a:pPr>
            <a:r>
              <a:rPr lang="en-US" sz="2000"/>
              <a:t>A yes/no question can be answered simply and quickly via chat: 	</a:t>
            </a:r>
            <a:r>
              <a:rPr lang="en-US" sz="1400"/>
              <a:t>Agree= +1    Disagree= -1</a:t>
            </a:r>
            <a:endParaRPr sz="1400"/>
          </a:p>
          <a:p>
            <a:pPr indent="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/>
              <a:t>Semantic Data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API’s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all about the context</a:t>
            </a:r>
            <a:endParaRPr/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725" y="1242025"/>
            <a:ext cx="4848999" cy="37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/>
          <p:nvPr/>
        </p:nvSpPr>
        <p:spPr>
          <a:xfrm>
            <a:off x="2324036" y="1353336"/>
            <a:ext cx="2191200" cy="21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want to exchange data</a:t>
            </a:r>
            <a:endParaRPr/>
          </a:p>
        </p:txBody>
      </p:sp>
      <p:sp>
        <p:nvSpPr>
          <p:cNvPr id="354" name="Google Shape;354;p39"/>
          <p:cNvSpPr txBox="1"/>
          <p:nvPr/>
        </p:nvSpPr>
        <p:spPr>
          <a:xfrm>
            <a:off x="716000" y="1660925"/>
            <a:ext cx="246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“Fietsteller-Zuid”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“type” : “BicycleCounter”,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“city” : “Ghent”,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“today” : “100”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720875" y="1402775"/>
            <a:ext cx="633300" cy="258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JSON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6" name="Google Shape;3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050" y="1305350"/>
            <a:ext cx="1796649" cy="239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/>
          <p:nvPr>
            <p:ph type="title"/>
          </p:nvPr>
        </p:nvSpPr>
        <p:spPr>
          <a:xfrm>
            <a:off x="628650" y="273850"/>
            <a:ext cx="80559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how do we understand each other?</a:t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716000" y="1660925"/>
            <a:ext cx="246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“Fietsteller-Zuid”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“type” : “BicycleCounter”,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“city” : “Ghent”,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“today” : “100”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720875" y="1402775"/>
            <a:ext cx="633300" cy="258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JSON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64" name="Google Shape;364;p40"/>
          <p:cNvGraphicFramePr/>
          <p:nvPr/>
        </p:nvGraphicFramePr>
        <p:xfrm>
          <a:off x="1422550" y="38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{87C5DDF9-1279-4E56-B5FF-75CC37CDC99B}</a:tableStyleId>
              </a:tblPr>
              <a:tblGrid>
                <a:gridCol w="1856625"/>
                <a:gridCol w="1856625"/>
                <a:gridCol w="1856625"/>
                <a:gridCol w="1856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type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location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number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F7 Gent-Kortrijk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BikePassageCounter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Waregem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5" name="Google Shape;365;p40"/>
          <p:cNvSpPr txBox="1"/>
          <p:nvPr/>
        </p:nvSpPr>
        <p:spPr>
          <a:xfrm>
            <a:off x="1422550" y="3537575"/>
            <a:ext cx="2615400" cy="258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Table / CSV / Spreadsheet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050" y="1305350"/>
            <a:ext cx="1796649" cy="2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0"/>
          <p:cNvPicPr preferRelativeResize="0"/>
          <p:nvPr/>
        </p:nvPicPr>
        <p:blipFill rotWithShape="1">
          <a:blip r:embed="rId4">
            <a:alphaModFix/>
          </a:blip>
          <a:srcRect b="0" l="4176" r="42275" t="0"/>
          <a:stretch/>
        </p:blipFill>
        <p:spPr>
          <a:xfrm>
            <a:off x="6858000" y="1345688"/>
            <a:ext cx="1654125" cy="23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know, but  machines don’t</a:t>
            </a:r>
            <a:endParaRPr/>
          </a:p>
        </p:txBody>
      </p:sp>
      <p:sp>
        <p:nvSpPr>
          <p:cNvPr id="373" name="Google Shape;373;p41"/>
          <p:cNvSpPr txBox="1"/>
          <p:nvPr/>
        </p:nvSpPr>
        <p:spPr>
          <a:xfrm>
            <a:off x="628650" y="2825025"/>
            <a:ext cx="49632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BicycleCounter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is the same as a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Number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basically means the same as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today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in this context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Solved by using URIs*</a:t>
            </a:r>
            <a:endParaRPr/>
          </a:p>
        </p:txBody>
      </p:sp>
      <p:sp>
        <p:nvSpPr>
          <p:cNvPr id="380" name="Google Shape;380;p42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1" name="Google Shape;381;p42"/>
          <p:cNvCxnSpPr>
            <a:stCxn id="380" idx="2"/>
          </p:cNvCxnSpPr>
          <p:nvPr/>
        </p:nvCxnSpPr>
        <p:spPr>
          <a:xfrm>
            <a:off x="4572000" y="2489525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42"/>
          <p:cNvSpPr txBox="1"/>
          <p:nvPr/>
        </p:nvSpPr>
        <p:spPr>
          <a:xfrm>
            <a:off x="3018175" y="2888325"/>
            <a:ext cx="3010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https://wikipedia.org/BikeCounter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457850" y="3443600"/>
            <a:ext cx="4252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But machines only get a human readable description (HTML)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URI = U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niform </a:t>
            </a: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esource </a:t>
            </a: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dentifier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4" name="Google Shape;3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800" y="3443600"/>
            <a:ext cx="3086203" cy="161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We use URIs that provide both a human and machine readable description</a:t>
            </a:r>
            <a:endParaRPr sz="2600"/>
          </a:p>
        </p:txBody>
      </p:sp>
      <p:sp>
        <p:nvSpPr>
          <p:cNvPr id="390" name="Google Shape;390;p43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1" name="Google Shape;391;p43"/>
          <p:cNvCxnSpPr>
            <a:stCxn id="390" idx="2"/>
          </p:cNvCxnSpPr>
          <p:nvPr/>
        </p:nvCxnSpPr>
        <p:spPr>
          <a:xfrm>
            <a:off x="4572000" y="2489525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43"/>
          <p:cNvSpPr txBox="1"/>
          <p:nvPr/>
        </p:nvSpPr>
        <p:spPr>
          <a:xfrm>
            <a:off x="2006750" y="2888325"/>
            <a:ext cx="521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https://data.vlaanderen.be/ns/example#BikeCounter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457850" y="3443600"/>
            <a:ext cx="4252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4" name="Google Shape;3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41" y="3724775"/>
            <a:ext cx="2862494" cy="783025"/>
          </a:xfrm>
          <a:prstGeom prst="rect">
            <a:avLst/>
          </a:prstGeom>
          <a:noFill/>
          <a:ln cap="flat" cmpd="sng" w="381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575" y="3593634"/>
            <a:ext cx="3452925" cy="104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43"/>
          <p:cNvCxnSpPr>
            <a:stCxn id="392" idx="2"/>
            <a:endCxn id="393" idx="0"/>
          </p:cNvCxnSpPr>
          <p:nvPr/>
        </p:nvCxnSpPr>
        <p:spPr>
          <a:xfrm flipH="1">
            <a:off x="2583800" y="3263325"/>
            <a:ext cx="20304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43"/>
          <p:cNvCxnSpPr>
            <a:stCxn id="392" idx="2"/>
            <a:endCxn id="395" idx="0"/>
          </p:cNvCxnSpPr>
          <p:nvPr/>
        </p:nvCxnSpPr>
        <p:spPr>
          <a:xfrm>
            <a:off x="4614200" y="3263325"/>
            <a:ext cx="244080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43"/>
          <p:cNvSpPr txBox="1"/>
          <p:nvPr/>
        </p:nvSpPr>
        <p:spPr>
          <a:xfrm>
            <a:off x="1107688" y="4593125"/>
            <a:ext cx="190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Human readable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6102825" y="4593125"/>
            <a:ext cx="190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Machine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readable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628650" y="69269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Applying context and URIs to our example, creating JSON-LD</a:t>
            </a:r>
            <a:endParaRPr sz="2300"/>
          </a:p>
        </p:txBody>
      </p:sp>
      <p:sp>
        <p:nvSpPr>
          <p:cNvPr id="405" name="Google Shape;405;p44"/>
          <p:cNvSpPr txBox="1"/>
          <p:nvPr/>
        </p:nvSpPr>
        <p:spPr>
          <a:xfrm>
            <a:off x="628650" y="1009625"/>
            <a:ext cx="7748100" cy="2005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“@context”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https://data.vlaanderen.be/ns/example#BikeCounter”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“https://data.vlaanderen.be/ns/example#totalNumberOfBicycles”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“@id” : “https://example.org/id/Fietsteller-Zuid”,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“@type” :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100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628650" y="3071325"/>
            <a:ext cx="7748100" cy="2005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“@context”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“https://data.vlaanderen.be/ns/example#BikeCounter”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“https://data.vlaanderen.be/ns/example#totalNumberOfBicycles”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“@id” : “https://example.org/id/Fietsteller-F7”,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“@type” :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250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Vocabularies </a:t>
            </a:r>
            <a:r>
              <a:rPr lang="en-US"/>
              <a:t>&amp; Application Profiles</a:t>
            </a:r>
            <a:endParaRPr/>
          </a:p>
        </p:txBody>
      </p:sp>
      <p:sp>
        <p:nvSpPr>
          <p:cNvPr id="412" name="Google Shape;412;p45"/>
          <p:cNvSpPr txBox="1"/>
          <p:nvPr>
            <p:ph idx="1" type="body"/>
          </p:nvPr>
        </p:nvSpPr>
        <p:spPr>
          <a:xfrm>
            <a:off x="604300" y="1344844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Vocabularies contain a list of terms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per domain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200"/>
              <a:t>→ For example: address, organization, person, ...</a:t>
            </a:r>
            <a:endParaRPr i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100" y="1247325"/>
            <a:ext cx="2760826" cy="366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Vocabularies </a:t>
            </a:r>
            <a:r>
              <a:rPr lang="en-US"/>
              <a:t>&amp; </a:t>
            </a:r>
            <a:r>
              <a:rPr b="1" lang="en-US"/>
              <a:t>Application Profiles</a:t>
            </a:r>
            <a:endParaRPr b="1"/>
          </a:p>
        </p:txBody>
      </p:sp>
      <p:sp>
        <p:nvSpPr>
          <p:cNvPr id="419" name="Google Shape;419;p46"/>
          <p:cNvSpPr txBox="1"/>
          <p:nvPr>
            <p:ph idx="1" type="body"/>
          </p:nvPr>
        </p:nvSpPr>
        <p:spPr>
          <a:xfrm>
            <a:off x="604300" y="1344844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Application profiles determine which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data must be exchanged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200"/>
              <a:t>→ For example: a street name</a:t>
            </a:r>
            <a:endParaRPr i="1" sz="1200"/>
          </a:p>
        </p:txBody>
      </p:sp>
      <p:pic>
        <p:nvPicPr>
          <p:cNvPr id="420" name="Google Shape;4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80" y="2027775"/>
            <a:ext cx="3866550" cy="292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4294967295" type="title"/>
          </p:nvPr>
        </p:nvSpPr>
        <p:spPr>
          <a:xfrm>
            <a:off x="457800" y="338400"/>
            <a:ext cx="8686200" cy="39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 sz="4900"/>
              <a:t>What are your </a:t>
            </a:r>
            <a:r>
              <a:rPr b="1" lang="en-US" sz="4900">
                <a:highlight>
                  <a:schemeClr val="accent1"/>
                </a:highlight>
              </a:rPr>
              <a:t>expectations</a:t>
            </a:r>
            <a:r>
              <a:rPr lang="en-US" sz="4900"/>
              <a:t>?</a:t>
            </a:r>
            <a:endParaRPr sz="4900"/>
          </a:p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 sz="2400"/>
              <a:t>(reply via chat)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Semantic Data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/>
              <a:t>APIs 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I have an API that publishes semantic data</a:t>
            </a:r>
            <a:endParaRPr sz="3300"/>
          </a:p>
        </p:txBody>
      </p:sp>
      <p:sp>
        <p:nvSpPr>
          <p:cNvPr id="432" name="Google Shape;432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Is my data in line with these standards? (compliance)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→ Technical contracts as SHACL* ensure this.</a:t>
            </a:r>
            <a:endParaRPr/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Char char="-"/>
            </a:pPr>
            <a:r>
              <a:rPr lang="en-US" sz="1800"/>
              <a:t>A document with a set of conditions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i="1" lang="en-US" sz="1200"/>
              <a:t>SHACL = Sha</a:t>
            </a:r>
            <a:r>
              <a:rPr i="1" lang="en-US" sz="1200"/>
              <a:t>pes </a:t>
            </a:r>
            <a:r>
              <a:rPr b="1" i="1" lang="en-US" sz="1200"/>
              <a:t>C</a:t>
            </a:r>
            <a:r>
              <a:rPr i="1" lang="en-US" sz="1200"/>
              <a:t>onstraints </a:t>
            </a:r>
            <a:r>
              <a:rPr b="1" i="1" lang="en-US" sz="1200"/>
              <a:t>L</a:t>
            </a:r>
            <a:r>
              <a:rPr i="1" lang="en-US" sz="1200"/>
              <a:t>anguage</a:t>
            </a:r>
            <a:endParaRPr i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400" y="2814325"/>
            <a:ext cx="3092300" cy="17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4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49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Tooling: SHACL-validator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0" name="Google Shape;4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291250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9"/>
          <p:cNvSpPr txBox="1"/>
          <p:nvPr>
            <p:ph idx="4294967295" type="body"/>
          </p:nvPr>
        </p:nvSpPr>
        <p:spPr>
          <a:xfrm>
            <a:off x="460800" y="1114500"/>
            <a:ext cx="43467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Europe provides tools to do this automatically: </a:t>
            </a:r>
            <a:r>
              <a:rPr b="1" lang="en-US" sz="1800" u="sng">
                <a:solidFill>
                  <a:schemeClr val="hlink"/>
                </a:solidFill>
                <a:hlinkClick r:id="rId5"/>
              </a:rPr>
              <a:t>RDF validator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Frontend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n-US" sz="1800">
                <a:solidFill>
                  <a:srgbClr val="000000"/>
                </a:solidFill>
              </a:rPr>
              <a:t>REST API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SOAP API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Flanders built its own frontend on top of the EU backend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42" name="Google Shape;442;p49"/>
          <p:cNvPicPr preferRelativeResize="0"/>
          <p:nvPr/>
        </p:nvPicPr>
        <p:blipFill rotWithShape="1">
          <a:blip r:embed="rId6">
            <a:alphaModFix/>
          </a:blip>
          <a:srcRect b="0" l="0" r="0" t="4406"/>
          <a:stretch/>
        </p:blipFill>
        <p:spPr>
          <a:xfrm>
            <a:off x="4854250" y="353200"/>
            <a:ext cx="4215049" cy="41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7" name="Google Shape;447;p5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50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Tooling: SHACL-validator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9" name="Google Shape;4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291250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0"/>
          <p:cNvSpPr txBox="1"/>
          <p:nvPr/>
        </p:nvSpPr>
        <p:spPr>
          <a:xfrm>
            <a:off x="2513250" y="4439325"/>
            <a:ext cx="411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https://data.vlaanderen.be/shacl-validator/</a:t>
            </a:r>
            <a:endParaRPr b="1" sz="1600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chemeClr val="accen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5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51"/>
          <p:cNvSpPr txBox="1"/>
          <p:nvPr/>
        </p:nvSpPr>
        <p:spPr>
          <a:xfrm>
            <a:off x="502725" y="168400"/>
            <a:ext cx="834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Example case: CPSV-AP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7" name="Google Shape;4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291250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1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High level CPSV-AP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Example subsidie besluit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/>
        </p:nvSpPr>
        <p:spPr>
          <a:xfrm>
            <a:off x="551575" y="1026300"/>
            <a:ext cx="2950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Plenair instructie geven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idx="4294967295" type="body"/>
          </p:nvPr>
        </p:nvSpPr>
        <p:spPr>
          <a:xfrm>
            <a:off x="457800" y="2571450"/>
            <a:ext cx="7342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Illustration of the case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5 break-out rooms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469" name="Google Shape;469;p53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11:00 - 11:45 - Case “Saint Nicholas”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 rotWithShape="1">
          <a:blip r:embed="rId3">
            <a:alphaModFix/>
          </a:blip>
          <a:srcRect b="0" l="0" r="39257" t="0"/>
          <a:stretch/>
        </p:blipFill>
        <p:spPr>
          <a:xfrm>
            <a:off x="457788" y="3212775"/>
            <a:ext cx="408225" cy="4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64" y="2671238"/>
            <a:ext cx="342878" cy="4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808" y="1807850"/>
            <a:ext cx="2121069" cy="26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Purpose of the exercise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8" name="Google Shape;478;p5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p54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Get familiar with (building) implementation models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5 break-out rooms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5" name="Google Shape;485;p5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55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aphicFrame>
        <p:nvGraphicFramePr>
          <p:cNvPr id="487" name="Google Shape;487;p55"/>
          <p:cNvGraphicFramePr/>
          <p:nvPr/>
        </p:nvGraphicFramePr>
        <p:xfrm>
          <a:off x="502750" y="109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{87C5DDF9-1279-4E56-B5FF-75CC37CDC99B}</a:tableStyleId>
              </a:tblPr>
              <a:tblGrid>
                <a:gridCol w="1350000"/>
                <a:gridCol w="1350000"/>
                <a:gridCol w="1350000"/>
                <a:gridCol w="1350000"/>
                <a:gridCol w="1350000"/>
                <a:gridCol w="1350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[NL] - Liesbet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[FR] - Thierry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[FR] - Olivier</a:t>
                      </a:r>
                      <a:r>
                        <a:rPr lang="en-US"/>
                        <a:t>-Pascal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[ENG] - Raf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[ENG] - Dwight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[ENG] - Eveline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6"/>
          <p:cNvSpPr/>
          <p:nvPr/>
        </p:nvSpPr>
        <p:spPr>
          <a:xfrm>
            <a:off x="4403675" y="959625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6"/>
          <p:cNvSpPr/>
          <p:nvPr/>
        </p:nvSpPr>
        <p:spPr>
          <a:xfrm>
            <a:off x="609875" y="1847850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4" name="Google Shape;494;p5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5" name="Google Shape;495;p56"/>
          <p:cNvSpPr txBox="1"/>
          <p:nvPr/>
        </p:nvSpPr>
        <p:spPr>
          <a:xfrm>
            <a:off x="502725" y="168400"/>
            <a:ext cx="834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Timeline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exercise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45’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			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56"/>
          <p:cNvSpPr txBox="1"/>
          <p:nvPr/>
        </p:nvSpPr>
        <p:spPr>
          <a:xfrm>
            <a:off x="4327482" y="1013540"/>
            <a:ext cx="4027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4: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Map your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(5')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(2')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 strike="sng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5: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solution for unmapped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6: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Establish an implementation model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(10')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0" sz="105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7" name="Google Shape;497;p56"/>
          <p:cNvPicPr preferRelativeResize="0"/>
          <p:nvPr/>
        </p:nvPicPr>
        <p:blipFill rotWithShape="1">
          <a:blip r:embed="rId4">
            <a:alphaModFix/>
          </a:blip>
          <a:srcRect b="0" l="0" r="39257" t="0"/>
          <a:stretch/>
        </p:blipFill>
        <p:spPr>
          <a:xfrm>
            <a:off x="609863" y="223850"/>
            <a:ext cx="408225" cy="4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6"/>
          <p:cNvSpPr/>
          <p:nvPr/>
        </p:nvSpPr>
        <p:spPr>
          <a:xfrm>
            <a:off x="609875" y="3186125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6"/>
          <p:cNvSpPr txBox="1"/>
          <p:nvPr/>
        </p:nvSpPr>
        <p:spPr>
          <a:xfrm>
            <a:off x="609875" y="1013561"/>
            <a:ext cx="31113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Define use case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List and inventarize concepts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(8')</a:t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Look for existing voc’s and AP’s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(8')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1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0" name="Google Shape;5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975" y="2805125"/>
            <a:ext cx="874851" cy="2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975" y="4143400"/>
            <a:ext cx="874851" cy="2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6525" y="1902650"/>
            <a:ext cx="874851" cy="2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4294967295" type="title"/>
          </p:nvPr>
        </p:nvSpPr>
        <p:spPr>
          <a:xfrm>
            <a:off x="288400" y="2153250"/>
            <a:ext cx="4283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20" name="Google Shape;120;p21"/>
          <p:cNvSpPr txBox="1"/>
          <p:nvPr>
            <p:ph idx="4294967295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10:00 - 10:50 - </a:t>
            </a:r>
            <a:r>
              <a:rPr i="1" lang="en-US" sz="1400">
                <a:highlight>
                  <a:schemeClr val="accent1"/>
                </a:highlight>
              </a:rPr>
              <a:t>plenary</a:t>
            </a:r>
            <a:endParaRPr i="1" sz="1400"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 sz="2000"/>
              <a:t>Introduction by Seth Van Hooland 10’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 sz="2000"/>
              <a:t>IOP Concepts 30’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 sz="2000"/>
              <a:t>Example case: CPSV-AP 10’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6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10:50 - 11:00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/>
              <a:t>BREAK ‘10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6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11:00 - 11:45 - </a:t>
            </a:r>
            <a:r>
              <a:rPr i="1" lang="en-US" sz="1400">
                <a:solidFill>
                  <a:srgbClr val="000000"/>
                </a:solidFill>
                <a:highlight>
                  <a:schemeClr val="accent1"/>
                </a:highlight>
              </a:rPr>
              <a:t>break-out</a:t>
            </a:r>
            <a:endParaRPr i="1" sz="1400">
              <a:solidFill>
                <a:srgbClr val="000000"/>
              </a:solidFill>
              <a:highlight>
                <a:schemeClr val="accen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/>
              <a:t>Case Saint Nicholas 45’</a:t>
            </a:r>
            <a:endParaRPr b="1" i="1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11:45 - 12:00 - </a:t>
            </a:r>
            <a:r>
              <a:rPr i="1" lang="en-US" sz="1400">
                <a:highlight>
                  <a:schemeClr val="accent1"/>
                </a:highlight>
              </a:rPr>
              <a:t>plenary</a:t>
            </a:r>
            <a:endParaRPr i="1" sz="1400">
              <a:highlight>
                <a:schemeClr val="accen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/>
              <a:t>Wrap-up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/>
          <p:cNvPicPr preferRelativeResize="0"/>
          <p:nvPr/>
        </p:nvPicPr>
        <p:blipFill rotWithShape="1">
          <a:blip r:embed="rId3">
            <a:alphaModFix/>
          </a:blip>
          <a:srcRect b="14853" l="27107" r="26268" t="38362"/>
          <a:stretch/>
        </p:blipFill>
        <p:spPr>
          <a:xfrm>
            <a:off x="4101513" y="3645575"/>
            <a:ext cx="2541014" cy="1434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7"/>
          <p:cNvSpPr txBox="1"/>
          <p:nvPr>
            <p:ph idx="1" type="body"/>
          </p:nvPr>
        </p:nvSpPr>
        <p:spPr>
          <a:xfrm>
            <a:off x="343350" y="849225"/>
            <a:ext cx="72156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https://app.klaxoon.com/animate/brainstorm/UKFZVJE</a:t>
            </a:r>
            <a:endParaRPr sz="3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6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Klik op bovenstaande link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6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Kies een nickname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6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Klik op “JOIN”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6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Klik op “IDEA” voor het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toevoegen van een post-it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0" name="Google Shape;510;p57"/>
          <p:cNvPicPr preferRelativeResize="0"/>
          <p:nvPr/>
        </p:nvPicPr>
        <p:blipFill rotWithShape="1">
          <a:blip r:embed="rId5">
            <a:alphaModFix/>
          </a:blip>
          <a:srcRect b="26082" l="14520" r="64407" t="34849"/>
          <a:stretch/>
        </p:blipFill>
        <p:spPr>
          <a:xfrm>
            <a:off x="6436896" y="1744579"/>
            <a:ext cx="1822718" cy="1900992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1" name="Google Shape;511;p57"/>
          <p:cNvSpPr/>
          <p:nvPr/>
        </p:nvSpPr>
        <p:spPr>
          <a:xfrm>
            <a:off x="5183775" y="4733923"/>
            <a:ext cx="376500" cy="345900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How to connect to Klaxoon?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3" name="Google Shape;513;p5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58" title="15 minutes coffee countdown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 minute coffee break countdown timer with relaxing music and a coffee stain that moves with the beat.&#10;&#10;Requested for session breaks in corporate meetings and conference calls.&#10;&#10;---&#10;&#10;Music: &#10;CC0&#10;&#10;---&#10;&#10;Program used: Adobe After Effects&#10;&#10;---&#10;&#10;Thank you for watching. Please subscribe and comment if you liked the video." id="519" name="Google Shape;519;p58" title="Coffee break - 10 min Countdown with Alert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9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p5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0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1: Define use case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2" name="Google Shape;542;p6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60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pic>
        <p:nvPicPr>
          <p:cNvPr id="544" name="Google Shape;5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950" y="924425"/>
            <a:ext cx="1723425" cy="2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0"/>
          <p:cNvPicPr preferRelativeResize="0"/>
          <p:nvPr/>
        </p:nvPicPr>
        <p:blipFill rotWithShape="1">
          <a:blip r:embed="rId4">
            <a:alphaModFix/>
          </a:blip>
          <a:srcRect b="26263" l="25919" r="51102" t="6187"/>
          <a:stretch/>
        </p:blipFill>
        <p:spPr>
          <a:xfrm>
            <a:off x="6868750" y="1141538"/>
            <a:ext cx="1229275" cy="23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0"/>
          <p:cNvSpPr txBox="1"/>
          <p:nvPr/>
        </p:nvSpPr>
        <p:spPr>
          <a:xfrm>
            <a:off x="722450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Purchase management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Budget management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0"/>
          <p:cNvSpPr txBox="1"/>
          <p:nvPr/>
        </p:nvSpPr>
        <p:spPr>
          <a:xfrm>
            <a:off x="3667725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Logistic planning so that all gifts are delivered on time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0"/>
          <p:cNvSpPr txBox="1"/>
          <p:nvPr/>
        </p:nvSpPr>
        <p:spPr>
          <a:xfrm>
            <a:off x="6421725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Pass on wish list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Receive a gift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60"/>
          <p:cNvPicPr preferRelativeResize="0"/>
          <p:nvPr/>
        </p:nvPicPr>
        <p:blipFill rotWithShape="1">
          <a:blip r:embed="rId5">
            <a:alphaModFix/>
          </a:blip>
          <a:srcRect b="0" l="48360" r="0" t="0"/>
          <a:stretch/>
        </p:blipFill>
        <p:spPr>
          <a:xfrm>
            <a:off x="4007823" y="891350"/>
            <a:ext cx="1894000" cy="26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1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1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61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1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1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61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1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1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1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1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1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61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1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2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2: List and inventarize relevant concepts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2" name="Google Shape;572;p6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3" name="Google Shape;573;p62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 the (information)concepts needed to implement the use cases.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/>
          <p:nvPr/>
        </p:nvSpPr>
        <p:spPr>
          <a:xfrm>
            <a:off x="502725" y="168400"/>
            <a:ext cx="8604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tep 2: 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List and inventarize relevant concepts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[TEMPLATE]</a:t>
            </a:r>
            <a:endParaRPr b="1" sz="2400">
              <a:highlight>
                <a:srgbClr val="D9D9D9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9" name="Google Shape;579;p6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580" name="Google Shape;580;p63"/>
          <p:cNvGraphicFramePr/>
          <p:nvPr/>
        </p:nvGraphicFramePr>
        <p:xfrm>
          <a:off x="946404" y="15049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{FFCED757-D45C-473D-8EAA-193654BC0294}</a:tableStyleId>
              </a:tblPr>
              <a:tblGrid>
                <a:gridCol w="1546325"/>
                <a:gridCol w="3713100"/>
                <a:gridCol w="1991750"/>
              </a:tblGrid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…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4"/>
          <p:cNvSpPr txBox="1"/>
          <p:nvPr/>
        </p:nvSpPr>
        <p:spPr>
          <a:xfrm>
            <a:off x="502725" y="168400"/>
            <a:ext cx="8641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2: List and inventarize relevant concepts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[SOLUTION]</a:t>
            </a:r>
            <a:endParaRPr b="1" sz="2400">
              <a:highlight>
                <a:srgbClr val="D9D9D9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86" name="Google Shape;586;p6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7" name="Google Shape;587;p64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588" name="Google Shape;588;p64"/>
          <p:cNvSpPr txBox="1"/>
          <p:nvPr/>
        </p:nvSpPr>
        <p:spPr>
          <a:xfrm>
            <a:off x="502725" y="919500"/>
            <a:ext cx="708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Wenslijst opstellen: 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Brief, Karaktertrekken, Cadeaus</a:t>
            </a:r>
            <a:br>
              <a:rPr lang="en-US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Cadeau in ontvangst nemen: 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Persoonsgegevens, Leveradres</a:t>
            </a:r>
            <a:br>
              <a:rPr lang="en-US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Aankoopbeheer: 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Leverancier, Prijs</a:t>
            </a:r>
            <a:br>
              <a:rPr lang="en-US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Budgetbeheer: 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Prijs, Betaling</a:t>
            </a:r>
            <a:br>
              <a:rPr lang="en-US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Logistiek: 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Afhaaladres, Leveradres, Piet, Paard, Schoorsteen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2: List and inventarize relevant concepts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[SOLUTION]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4" name="Google Shape;594;p6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595" name="Google Shape;595;p65"/>
          <p:cNvGraphicFramePr/>
          <p:nvPr/>
        </p:nvGraphicFramePr>
        <p:xfrm>
          <a:off x="1106317" y="10248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{FFCED757-D45C-473D-8EAA-193654BC0294}</a:tableStyleId>
              </a:tblPr>
              <a:tblGrid>
                <a:gridCol w="1585325"/>
                <a:gridCol w="3806725"/>
                <a:gridCol w="204197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6B6B6B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Brief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Karaktertrekken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Cadeaus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Persoonsgegevens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Leveradres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Leverancier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Prijs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Betaling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Afhaaladres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Piet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Paard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Schoorsteen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6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6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2" name="Google Shape;602;p66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6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6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6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6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6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6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66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6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66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66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4294967295" type="body"/>
          </p:nvPr>
        </p:nvSpPr>
        <p:spPr>
          <a:xfrm>
            <a:off x="457800" y="2571450"/>
            <a:ext cx="7342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Introduction by Seth Van Hooland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IOP Concepts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10:00 - 10:50 - Plenary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125" y="2757100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25" y="326167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3: Look for existing vocabularies and AP’s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8" name="Google Shape;618;p6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6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620" name="Google Shape;620;p67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Browse to data.vlaanderen.be/ns where you can view the existing OSLO vocabularies and application profiles.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Explore the AP’s and see what you find interesting, eg: “Persoon Basis”, “Organisatie”, “Dienstencataloog”, ..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Click on the classes to jump to the vocabulary.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Write down the classes (eg. “Adres”, “Persoon”, “Organisatie”) that are relevant and reusable for this case.</a:t>
            </a:r>
            <a:endParaRPr sz="2100">
              <a:solidFill>
                <a:srgbClr val="222222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8"/>
          <p:cNvSpPr txBox="1"/>
          <p:nvPr/>
        </p:nvSpPr>
        <p:spPr>
          <a:xfrm>
            <a:off x="502725" y="168400"/>
            <a:ext cx="8384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3: Look for existing vocabularies and AP’s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[SOLUTION]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6" name="Google Shape;626;p6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p68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628" name="Google Shape;628;p68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22222"/>
                </a:solidFill>
              </a:rPr>
              <a:t>We can use the following existing (OSLO) classes: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1: Persoon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2: Adres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3: Document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4: Geldbedrag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5: Object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6: Geregistreerde organisatie</a:t>
            </a:r>
            <a:endParaRPr sz="2100">
              <a:solidFill>
                <a:srgbClr val="222222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9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6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6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6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6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0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Map your concepts on existing vocabularies and AP’s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1" name="Google Shape;651;p7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2" name="Google Shape;652;p70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653" name="Google Shape;653;p70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Put the necessary concepts (identified in step 2) next to the existing OSLO classes (step 3) to identify the differences and similarities.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Provide a mapping value (SKOS) to the overlap: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Exact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Related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Broad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Narrow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No match</a:t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3: Document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4: Geldbedrag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5: Object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6: Geregistreerde organisatie</a:t>
            </a:r>
            <a:endParaRPr sz="2100">
              <a:solidFill>
                <a:srgbClr val="222222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1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SKOS mapping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9" name="Google Shape;659;p7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71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pic>
        <p:nvPicPr>
          <p:cNvPr descr="A close up of a mans face&#10;&#10;Description generated with high confidence" id="661" name="Google Shape;66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743" y="1401007"/>
            <a:ext cx="7346514" cy="304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2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Map on existing voc’s and AP’s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[TEMPLATE]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7" name="Google Shape;667;p7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p72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aphicFrame>
        <p:nvGraphicFramePr>
          <p:cNvPr id="669" name="Google Shape;669;p72"/>
          <p:cNvGraphicFramePr/>
          <p:nvPr/>
        </p:nvGraphicFramePr>
        <p:xfrm>
          <a:off x="854992" y="15126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{FFCED757-D45C-473D-8EAA-193654BC0294}</a:tableStyleId>
              </a:tblPr>
              <a:tblGrid>
                <a:gridCol w="1585325"/>
                <a:gridCol w="3806725"/>
                <a:gridCol w="204197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OSLO Klasse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Mapping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OSLO-Voc1::</a:t>
                      </a:r>
                      <a:r>
                        <a:rPr b="0" i="0"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Klasse</a:t>
                      </a:r>
                      <a:r>
                        <a:rPr lang="en-US" sz="14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Exact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OSLO-Voc1::</a:t>
                      </a:r>
                      <a:r>
                        <a:rPr b="0" i="0"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Klasse</a:t>
                      </a:r>
                      <a:r>
                        <a:rPr lang="en-US" sz="14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???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No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OSLO-Voc2::</a:t>
                      </a:r>
                      <a:r>
                        <a:rPr b="0" i="0"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Klasse</a:t>
                      </a: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Related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OSLO-Voc3::</a:t>
                      </a:r>
                      <a:r>
                        <a:rPr b="0" i="0"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Klasse</a:t>
                      </a:r>
                      <a:r>
                        <a:rPr lang="en-US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Broad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…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3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Map on existing voc’s and AP’s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[SOLUTION]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5" name="Google Shape;675;p7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" name="Google Shape;676;p73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aphicFrame>
        <p:nvGraphicFramePr>
          <p:cNvPr id="677" name="Google Shape;677;p73"/>
          <p:cNvGraphicFramePr/>
          <p:nvPr/>
        </p:nvGraphicFramePr>
        <p:xfrm>
          <a:off x="854992" y="9194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{FFCED757-D45C-473D-8EAA-193654BC0294}</a:tableStyleId>
              </a:tblPr>
              <a:tblGrid>
                <a:gridCol w="1585325"/>
                <a:gridCol w="3806725"/>
                <a:gridCol w="204197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6B6B6B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6B6B6B"/>
                          </a:solidFill>
                        </a:rPr>
                        <a:t>OSLO Concept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6B6B6B"/>
                          </a:solidFill>
                        </a:rPr>
                        <a:t>SKOS mapping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Brief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OSLO-Generiek::Document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Karaktertrekken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???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Cadeaus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???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Persoonsgegevens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OSLO-Persoon::Persoon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Exact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Leveradres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Leverancier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OSLO-Organisatie::GeregistreerdeOrganisatie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Related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Prijs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OSLO-Generiek::Geldbedrag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Close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Betaling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???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Afhaaladres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OSLO-Adres::Adres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Piet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OSLO-Persoon::Persoon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Paard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???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Schoorsteen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OSLO-Generiek::Object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4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74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4" name="Google Shape;684;p74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4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4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74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74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74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4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74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4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74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4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Find a solution for unmapped concepts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0" name="Google Shape;700;p7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1" name="Google Shape;701;p75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02" name="Google Shape;702;p75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Look at international standards and vocabularies. </a:t>
            </a:r>
            <a:endParaRPr sz="1700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22222"/>
                </a:solidFill>
              </a:rPr>
              <a:t>tip: </a:t>
            </a:r>
            <a:r>
              <a:rPr lang="en-US" sz="1700" u="sng">
                <a:solidFill>
                  <a:srgbClr val="0000FF"/>
                </a:solidFill>
              </a:rPr>
              <a:t>https://lov.linkeddata.es/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DC terms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schema.org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dbpedia.org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➢"/>
            </a:pPr>
            <a:r>
              <a:rPr lang="en-US" sz="1700"/>
              <a:t>Legislation and other official documents at Flemish, Belgian and European level.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➢"/>
            </a:pPr>
            <a:r>
              <a:rPr lang="en-US" sz="1700"/>
              <a:t>Models that are already in use by other public administrations in Flanders, Belgium or Europe. An example is the INSPIRE data models.</a:t>
            </a:r>
            <a:endParaRPr sz="2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6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Some more tips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8" name="Google Shape;708;p7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" name="Google Shape;709;p76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10" name="Google Shape;710;p76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Check whether there are already international data standards that define the necessary.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Only in last instance define something completely yourself.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For these new entities: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Check whether these are also relevant in a different context, for other parties, in the context of information exchange and whether an alignment process should be started around this.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For things that don’t seem to match completely: 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See if your information model cannot be adjusted.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If not: OSLO and other data standards can be changed. Feel free to send a comment!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If alignment is not possible in one of these 2 ways, please rename it.</a:t>
            </a:r>
            <a:endParaRPr sz="17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Introduction ISA EC (10’)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23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 by Seth Van Hooland 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Context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Why important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Initiatives ISA/semic (core vocabularies, ..)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SDG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7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Find a solution for unmapped concepts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[TEMPLATE]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6" name="Google Shape;716;p7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7" name="Google Shape;717;p7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aphicFrame>
        <p:nvGraphicFramePr>
          <p:cNvPr id="718" name="Google Shape;718;p77"/>
          <p:cNvGraphicFramePr/>
          <p:nvPr/>
        </p:nvGraphicFramePr>
        <p:xfrm>
          <a:off x="854992" y="16675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{FFCED757-D45C-473D-8EAA-193654BC0294}</a:tableStyleId>
              </a:tblPr>
              <a:tblGrid>
                <a:gridCol w="1585325"/>
                <a:gridCol w="3806725"/>
                <a:gridCol w="204197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Gemapct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Mapping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OSLO-Voc1::Concept1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Exact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OSLO-Voc1::Concept2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Concept 3</a:t>
                      </a:r>
                      <a:endParaRPr b="1"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PROV-O::Concept1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Exact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OSLO-Voc2::Concept3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Related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OSLO-Voc3::Concept4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Broad match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8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Find a solution for unmapped concepts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[SOLUTION]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4" name="Google Shape;724;p7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5" name="Google Shape;725;p78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aphicFrame>
        <p:nvGraphicFramePr>
          <p:cNvPr id="726" name="Google Shape;726;p78"/>
          <p:cNvGraphicFramePr/>
          <p:nvPr/>
        </p:nvGraphicFramePr>
        <p:xfrm>
          <a:off x="854992" y="9700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{FFCED757-D45C-473D-8EAA-193654BC0294}</a:tableStyleId>
              </a:tblPr>
              <a:tblGrid>
                <a:gridCol w="1585325"/>
                <a:gridCol w="4305825"/>
                <a:gridCol w="154287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6B6B6B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6B6B6B"/>
                          </a:solidFill>
                        </a:rPr>
                        <a:t>OSLO Concept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6B6B6B"/>
                          </a:solidFill>
                        </a:rPr>
                        <a:t>SKOS mapping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Brief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OSLO-Generiek::Document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Karaktertrekken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???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 match</a:t>
                      </a:r>
                      <a:endParaRPr b="0" i="0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Cadeaus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???</a:t>
                      </a:r>
                      <a:endParaRPr b="1" i="0" sz="1400" u="none" cap="none" strike="noStrike">
                        <a:solidFill>
                          <a:srgbClr val="37363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 match</a:t>
                      </a:r>
                      <a:endParaRPr b="0" i="0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Persoonsgegevens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OSLO-Persoon::Persoon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Exact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Leveradres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Leverancier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OSLO-Organisatie::GeregistreerdeOrganisatie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Related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Prijs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OSLO-Generiek::Geldbedrag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Close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Betaling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http://reference.data.gov.uk/def/payment#Payment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Exact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Afhaaladres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OSLO-Adres::Adres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Piet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OSLO-Persoon::Persoon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Paard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http://dbpedia.org/ontology/Horse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37363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Exact match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Schoorsteen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OSLO-Generiek::Object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Narrow match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79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3" name="Google Shape;733;p7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7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7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7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7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7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7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7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7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0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9" name="Google Shape;749;p8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0" name="Google Shape;750;p80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51" name="Google Shape;751;p80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Add attributes to the model.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Add relationships to the model.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Add restrictions to the model.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(Make definitions more concrete).</a:t>
            </a:r>
            <a:endParaRPr sz="17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1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[TEMPLATE]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57" name="Google Shape;757;p8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81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pSp>
        <p:nvGrpSpPr>
          <p:cNvPr id="759" name="Google Shape;759;p81"/>
          <p:cNvGrpSpPr/>
          <p:nvPr/>
        </p:nvGrpSpPr>
        <p:grpSpPr>
          <a:xfrm>
            <a:off x="628650" y="1415303"/>
            <a:ext cx="1290901" cy="1156500"/>
            <a:chOff x="726141" y="1916206"/>
            <a:chExt cx="1290901" cy="1156500"/>
          </a:xfrm>
        </p:grpSpPr>
        <p:sp>
          <p:nvSpPr>
            <p:cNvPr id="760" name="Google Shape;760;p81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2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3</a:t>
              </a:r>
              <a:endParaRPr/>
            </a:p>
          </p:txBody>
        </p:sp>
        <p:sp>
          <p:nvSpPr>
            <p:cNvPr id="761" name="Google Shape;761;p81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Concept 1</a:t>
              </a:r>
              <a:endParaRPr/>
            </a:p>
          </p:txBody>
        </p:sp>
      </p:grpSp>
      <p:grpSp>
        <p:nvGrpSpPr>
          <p:cNvPr id="762" name="Google Shape;762;p81"/>
          <p:cNvGrpSpPr/>
          <p:nvPr/>
        </p:nvGrpSpPr>
        <p:grpSpPr>
          <a:xfrm>
            <a:off x="3665444" y="1415303"/>
            <a:ext cx="1290901" cy="1156500"/>
            <a:chOff x="726141" y="1916206"/>
            <a:chExt cx="1290901" cy="1156500"/>
          </a:xfrm>
        </p:grpSpPr>
        <p:sp>
          <p:nvSpPr>
            <p:cNvPr id="763" name="Google Shape;763;p81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2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3</a:t>
              </a:r>
              <a:endParaRPr/>
            </a:p>
          </p:txBody>
        </p:sp>
        <p:sp>
          <p:nvSpPr>
            <p:cNvPr id="764" name="Google Shape;764;p81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Concept 2</a:t>
              </a:r>
              <a:endParaRPr/>
            </a:p>
          </p:txBody>
        </p:sp>
      </p:grpSp>
      <p:sp>
        <p:nvSpPr>
          <p:cNvPr id="765" name="Google Shape;765;p81"/>
          <p:cNvSpPr txBox="1"/>
          <p:nvPr/>
        </p:nvSpPr>
        <p:spPr>
          <a:xfrm>
            <a:off x="2322980" y="1906121"/>
            <a:ext cx="1062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relatie 1 🡪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6" name="Google Shape;766;p81"/>
          <p:cNvCxnSpPr>
            <a:stCxn id="760" idx="3"/>
            <a:endCxn id="763" idx="1"/>
          </p:cNvCxnSpPr>
          <p:nvPr/>
        </p:nvCxnSpPr>
        <p:spPr>
          <a:xfrm>
            <a:off x="1919551" y="2165003"/>
            <a:ext cx="1746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67" name="Google Shape;767;p81"/>
          <p:cNvGrpSpPr/>
          <p:nvPr/>
        </p:nvGrpSpPr>
        <p:grpSpPr>
          <a:xfrm>
            <a:off x="3665443" y="3237131"/>
            <a:ext cx="1290901" cy="1156500"/>
            <a:chOff x="726141" y="1916206"/>
            <a:chExt cx="1290901" cy="1156500"/>
          </a:xfrm>
        </p:grpSpPr>
        <p:sp>
          <p:nvSpPr>
            <p:cNvPr id="768" name="Google Shape;768;p81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2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3</a:t>
              </a:r>
              <a:endParaRPr/>
            </a:p>
          </p:txBody>
        </p:sp>
        <p:sp>
          <p:nvSpPr>
            <p:cNvPr id="769" name="Google Shape;769;p81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Subconcept 3</a:t>
              </a:r>
              <a:endParaRPr/>
            </a:p>
          </p:txBody>
        </p:sp>
      </p:grpSp>
      <p:cxnSp>
        <p:nvCxnSpPr>
          <p:cNvPr id="770" name="Google Shape;770;p81"/>
          <p:cNvCxnSpPr>
            <a:stCxn id="769" idx="0"/>
            <a:endCxn id="763" idx="2"/>
          </p:cNvCxnSpPr>
          <p:nvPr/>
        </p:nvCxnSpPr>
        <p:spPr>
          <a:xfrm rot="10800000">
            <a:off x="4310893" y="2571731"/>
            <a:ext cx="0" cy="66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2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r>
              <a:rPr b="1" lang="en-US" sz="2400">
                <a:highlight>
                  <a:srgbClr val="D9D9D9"/>
                </a:highlight>
                <a:latin typeface="Proxima Nova"/>
                <a:ea typeface="Proxima Nova"/>
                <a:cs typeface="Proxima Nova"/>
                <a:sym typeface="Proxima Nova"/>
              </a:rPr>
              <a:t>[SOLUTION]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6" name="Google Shape;776;p8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7" name="Google Shape;777;p82"/>
          <p:cNvSpPr txBox="1"/>
          <p:nvPr>
            <p:ph idx="4294967295" type="body"/>
          </p:nvPr>
        </p:nvSpPr>
        <p:spPr>
          <a:xfrm>
            <a:off x="384725" y="1303339"/>
            <a:ext cx="85374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cxnSp>
        <p:nvCxnSpPr>
          <p:cNvPr id="778" name="Google Shape;778;p82"/>
          <p:cNvCxnSpPr/>
          <p:nvPr/>
        </p:nvCxnSpPr>
        <p:spPr>
          <a:xfrm>
            <a:off x="3339105" y="4652964"/>
            <a:ext cx="3762900" cy="90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9" name="Google Shape;779;p82"/>
          <p:cNvCxnSpPr/>
          <p:nvPr/>
        </p:nvCxnSpPr>
        <p:spPr>
          <a:xfrm rot="10800000">
            <a:off x="8000682" y="2189448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82"/>
          <p:cNvCxnSpPr/>
          <p:nvPr/>
        </p:nvCxnSpPr>
        <p:spPr>
          <a:xfrm rot="10800000">
            <a:off x="7542012" y="2122661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1" name="Google Shape;781;p82"/>
          <p:cNvCxnSpPr>
            <a:endCxn id="782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82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4" name="Google Shape;784;p82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5" name="Google Shape;785;p82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786" name="Google Shape;786;p82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787" name="Google Shape;787;p82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82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82"/>
          <p:cNvGrpSpPr/>
          <p:nvPr/>
        </p:nvGrpSpPr>
        <p:grpSpPr>
          <a:xfrm>
            <a:off x="3280680" y="1177102"/>
            <a:ext cx="2005734" cy="785863"/>
            <a:chOff x="777837" y="1166796"/>
            <a:chExt cx="1915513" cy="1127979"/>
          </a:xfrm>
        </p:grpSpPr>
        <p:sp>
          <p:nvSpPr>
            <p:cNvPr id="790" name="Google Shape;790;p82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voornaam: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achternaam: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2"/>
            <p:cNvSpPr/>
            <p:nvPr/>
          </p:nvSpPr>
          <p:spPr>
            <a:xfrm>
              <a:off x="777837" y="1166796"/>
              <a:ext cx="1915500" cy="464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OSLO::Persoon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82"/>
          <p:cNvGrpSpPr/>
          <p:nvPr/>
        </p:nvGrpSpPr>
        <p:grpSpPr>
          <a:xfrm>
            <a:off x="6583028" y="1173139"/>
            <a:ext cx="2241171" cy="1461662"/>
            <a:chOff x="777856" y="1166775"/>
            <a:chExt cx="2988627" cy="1542000"/>
          </a:xfrm>
        </p:grpSpPr>
        <p:sp>
          <p:nvSpPr>
            <p:cNvPr id="793" name="Google Shape;793;p82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land [1]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gemeente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straatnaam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huisnummer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busnummer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schoorsteenAanwezig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2"/>
            <p:cNvSpPr/>
            <p:nvPr/>
          </p:nvSpPr>
          <p:spPr>
            <a:xfrm>
              <a:off x="777856" y="1166775"/>
              <a:ext cx="29886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OSLO::Adres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82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796" name="Google Shape;796;p82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82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82"/>
          <p:cNvGrpSpPr/>
          <p:nvPr/>
        </p:nvGrpSpPr>
        <p:grpSpPr>
          <a:xfrm>
            <a:off x="6842551" y="3800607"/>
            <a:ext cx="1722035" cy="1215873"/>
            <a:chOff x="777851" y="1166779"/>
            <a:chExt cx="1915500" cy="1128106"/>
          </a:xfrm>
        </p:grpSpPr>
        <p:sp>
          <p:nvSpPr>
            <p:cNvPr id="799" name="Google Shape;799;p82"/>
            <p:cNvSpPr/>
            <p:nvPr/>
          </p:nvSpPr>
          <p:spPr>
            <a:xfrm>
              <a:off x="777851" y="1678385"/>
              <a:ext cx="1915500" cy="6165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registratienummer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82"/>
            <p:cNvSpPr/>
            <p:nvPr/>
          </p:nvSpPr>
          <p:spPr>
            <a:xfrm>
              <a:off x="777851" y="1166779"/>
              <a:ext cx="1915500" cy="5115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OSLO::Organisatie</a:t>
              </a:r>
              <a:endParaRPr b="0" i="1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Leverancier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p82"/>
          <p:cNvSpPr txBox="1"/>
          <p:nvPr/>
        </p:nvSpPr>
        <p:spPr>
          <a:xfrm>
            <a:off x="5413437" y="1348767"/>
            <a:ext cx="1142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woont op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82"/>
          <p:cNvGrpSpPr/>
          <p:nvPr/>
        </p:nvGrpSpPr>
        <p:grpSpPr>
          <a:xfrm>
            <a:off x="2238459" y="3816205"/>
            <a:ext cx="1505205" cy="1184825"/>
            <a:chOff x="2579029" y="718018"/>
            <a:chExt cx="1915507" cy="1576614"/>
          </a:xfrm>
        </p:grpSpPr>
        <p:sp>
          <p:nvSpPr>
            <p:cNvPr id="803" name="Google Shape;803;p82"/>
            <p:cNvSpPr/>
            <p:nvPr/>
          </p:nvSpPr>
          <p:spPr>
            <a:xfrm>
              <a:off x="2579029" y="1427632"/>
              <a:ext cx="1915500" cy="8670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fabrikant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model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2"/>
            <p:cNvSpPr/>
            <p:nvPr/>
          </p:nvSpPr>
          <p:spPr>
            <a:xfrm>
              <a:off x="2579036" y="718018"/>
              <a:ext cx="1915500" cy="779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OSLO::Object</a:t>
              </a:r>
              <a:b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OSLO::Output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Cadeau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5" name="Google Shape;805;p82"/>
          <p:cNvGrpSpPr/>
          <p:nvPr/>
        </p:nvGrpSpPr>
        <p:grpSpPr>
          <a:xfrm>
            <a:off x="5474678" y="3597583"/>
            <a:ext cx="965029" cy="671950"/>
            <a:chOff x="777850" y="1166775"/>
            <a:chExt cx="1915500" cy="1128000"/>
          </a:xfrm>
        </p:grpSpPr>
        <p:sp>
          <p:nvSpPr>
            <p:cNvPr id="806" name="Google Shape;806;p82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waarde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valuta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82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Prijs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8" name="Google Shape;808;p82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9" name="Google Shape;809;p82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810" name="Google Shape;810;p82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82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12" name="Google Shape;812;p82"/>
          <p:cNvCxnSpPr>
            <a:endCxn id="803" idx="1"/>
          </p:cNvCxnSpPr>
          <p:nvPr/>
        </p:nvCxnSpPr>
        <p:spPr>
          <a:xfrm flipH="1" rot="-5400000">
            <a:off x="109809" y="2546606"/>
            <a:ext cx="2647800" cy="16095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3" name="Google Shape;813;p82"/>
          <p:cNvSpPr txBox="1"/>
          <p:nvPr/>
        </p:nvSpPr>
        <p:spPr>
          <a:xfrm>
            <a:off x="789816" y="4315794"/>
            <a:ext cx="12819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produceert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4" name="Google Shape;814;p82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782" name="Google Shape;782;p82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2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16" name="Google Shape;816;p82"/>
          <p:cNvCxnSpPr>
            <a:stCxn id="804" idx="3"/>
          </p:cNvCxnSpPr>
          <p:nvPr/>
        </p:nvCxnSpPr>
        <p:spPr>
          <a:xfrm flipH="1" rot="10800000">
            <a:off x="3743665" y="3113365"/>
            <a:ext cx="1281900" cy="99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7" name="Google Shape;817;p82"/>
          <p:cNvCxnSpPr>
            <a:endCxn id="796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44586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8" name="Google Shape;818;p82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9" name="Google Shape;819;p82"/>
          <p:cNvCxnSpPr>
            <a:stCxn id="806" idx="2"/>
          </p:cNvCxnSpPr>
          <p:nvPr/>
        </p:nvCxnSpPr>
        <p:spPr>
          <a:xfrm flipH="1">
            <a:off x="5497293" y="4269532"/>
            <a:ext cx="459900" cy="401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20" name="Google Shape;820;p82"/>
          <p:cNvSpPr txBox="1"/>
          <p:nvPr/>
        </p:nvSpPr>
        <p:spPr>
          <a:xfrm>
            <a:off x="7913576" y="2846807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magazijn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82"/>
          <p:cNvSpPr txBox="1"/>
          <p:nvPr/>
        </p:nvSpPr>
        <p:spPr>
          <a:xfrm>
            <a:off x="6630319" y="2702349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maatsch.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zetel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82"/>
          <p:cNvSpPr txBox="1"/>
          <p:nvPr/>
        </p:nvSpPr>
        <p:spPr>
          <a:xfrm>
            <a:off x="4225137" y="3804551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◀ wilt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82"/>
          <p:cNvSpPr txBox="1"/>
          <p:nvPr/>
        </p:nvSpPr>
        <p:spPr>
          <a:xfrm>
            <a:off x="4438388" y="4609710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aangeboden door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4" name="Google Shape;824;p82"/>
          <p:cNvCxnSpPr>
            <a:stCxn id="788" idx="0"/>
          </p:cNvCxnSpPr>
          <p:nvPr/>
        </p:nvCxnSpPr>
        <p:spPr>
          <a:xfrm rot="-5400000">
            <a:off x="5800307" y="1588666"/>
            <a:ext cx="657300" cy="9039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4"/>
          <p:cNvSpPr txBox="1"/>
          <p:nvPr>
            <p:ph idx="4294967295" type="body"/>
          </p:nvPr>
        </p:nvSpPr>
        <p:spPr>
          <a:xfrm>
            <a:off x="457800" y="2571450"/>
            <a:ext cx="7342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[ Future trainings for C-level and for developers ]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[ Other upcoming initiatives ]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Feedback - meet the expectations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834" name="Google Shape;834;p84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11:45 - 12:00 - Wrap-up</a:t>
            </a:r>
            <a:endParaRPr b="1"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5"/>
          <p:cNvSpPr txBox="1"/>
          <p:nvPr>
            <p:ph idx="4294967295" type="title"/>
          </p:nvPr>
        </p:nvSpPr>
        <p:spPr>
          <a:xfrm>
            <a:off x="319350" y="399300"/>
            <a:ext cx="8686200" cy="39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b="1" lang="en-US" sz="4900"/>
              <a:t>Thank you!</a:t>
            </a:r>
            <a:endParaRPr b="1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IOP Concepts (30’)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" name="Google Shape;141;p2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24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Interoperability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EIF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Semantic IOP (ISA core voc)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Technical IOP (the web as a blueprint + URI standard)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Governance (ICEG process and method)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Tooling (JSON-LD and SHACL-validator)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1888700" y="2124800"/>
            <a:ext cx="5366599" cy="301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Interoperabiliteit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9" name="Google Shape;149;p2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5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De mogelijkheid van </a:t>
            </a:r>
            <a:r>
              <a:rPr b="1" lang="en-US" sz="1800"/>
              <a:t>verschillende autonome organisaties of systemen</a:t>
            </a:r>
            <a:r>
              <a:rPr lang="en-US" sz="1800"/>
              <a:t> om met elkaar te </a:t>
            </a:r>
            <a:r>
              <a:rPr b="1" lang="en-US" sz="1800"/>
              <a:t>communiceren en samen te werken</a:t>
            </a:r>
            <a:r>
              <a:rPr lang="en-US" sz="1800"/>
              <a:t>.</a:t>
            </a:r>
            <a:endParaRPr sz="1800"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6"/>
          <p:cNvGrpSpPr/>
          <p:nvPr/>
        </p:nvGrpSpPr>
        <p:grpSpPr>
          <a:xfrm>
            <a:off x="1078468" y="867444"/>
            <a:ext cx="7967911" cy="3333001"/>
            <a:chOff x="442334" y="930964"/>
            <a:chExt cx="10128271" cy="4426297"/>
          </a:xfrm>
        </p:grpSpPr>
        <p:grpSp>
          <p:nvGrpSpPr>
            <p:cNvPr id="157" name="Google Shape;157;p26"/>
            <p:cNvGrpSpPr/>
            <p:nvPr/>
          </p:nvGrpSpPr>
          <p:grpSpPr>
            <a:xfrm>
              <a:off x="442334" y="930964"/>
              <a:ext cx="10128271" cy="3748393"/>
              <a:chOff x="1259702" y="1438058"/>
              <a:chExt cx="8646296" cy="3199926"/>
            </a:xfrm>
          </p:grpSpPr>
          <p:pic>
            <p:nvPicPr>
              <p:cNvPr id="158" name="Google Shape;158;p26"/>
              <p:cNvPicPr preferRelativeResize="0"/>
              <p:nvPr/>
            </p:nvPicPr>
            <p:blipFill rotWithShape="1">
              <a:blip r:embed="rId3">
                <a:alphaModFix/>
              </a:blip>
              <a:srcRect b="19244" l="0" r="0" t="0"/>
              <a:stretch/>
            </p:blipFill>
            <p:spPr>
              <a:xfrm>
                <a:off x="1259702" y="1438058"/>
                <a:ext cx="8646296" cy="319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9" name="Google Shape;159;p26"/>
              <p:cNvSpPr/>
              <p:nvPr/>
            </p:nvSpPr>
            <p:spPr>
              <a:xfrm>
                <a:off x="6475615" y="4430684"/>
                <a:ext cx="640200" cy="20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" name="Google Shape;160;p26"/>
            <p:cNvSpPr txBox="1"/>
            <p:nvPr/>
          </p:nvSpPr>
          <p:spPr>
            <a:xfrm>
              <a:off x="1145607" y="4849496"/>
              <a:ext cx="1720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Lokale overheid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 txBox="1"/>
            <p:nvPr/>
          </p:nvSpPr>
          <p:spPr>
            <a:xfrm>
              <a:off x="3753820" y="4711061"/>
              <a:ext cx="1683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 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1000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publieke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diensten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6"/>
            <p:cNvSpPr txBox="1"/>
            <p:nvPr/>
          </p:nvSpPr>
          <p:spPr>
            <a:xfrm>
              <a:off x="5756088" y="4707625"/>
              <a:ext cx="1863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 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250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informatie-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systemen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6"/>
            <p:cNvSpPr txBox="1"/>
            <p:nvPr/>
          </p:nvSpPr>
          <p:spPr>
            <a:xfrm>
              <a:off x="7737891" y="4682687"/>
              <a:ext cx="1667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&gt; 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1500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publieke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administraties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26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Interoperabiliteit: Waarom belangrijk?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5" name="Google Shape;165;p2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